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2"/>
  </p:notesMasterIdLst>
  <p:sldIdLst>
    <p:sldId id="256" r:id="rId5"/>
    <p:sldId id="458" r:id="rId6"/>
    <p:sldId id="415" r:id="rId7"/>
    <p:sldId id="449" r:id="rId8"/>
    <p:sldId id="452" r:id="rId9"/>
    <p:sldId id="455" r:id="rId10"/>
    <p:sldId id="448" r:id="rId11"/>
    <p:sldId id="453" r:id="rId12"/>
    <p:sldId id="463" r:id="rId13"/>
    <p:sldId id="457" r:id="rId14"/>
    <p:sldId id="450" r:id="rId15"/>
    <p:sldId id="459" r:id="rId16"/>
    <p:sldId id="460" r:id="rId17"/>
    <p:sldId id="456" r:id="rId18"/>
    <p:sldId id="447" r:id="rId19"/>
    <p:sldId id="437" r:id="rId20"/>
    <p:sldId id="26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6828"/>
    <a:srgbClr val="BF5700"/>
    <a:srgbClr val="EFEFEE"/>
    <a:srgbClr val="EB8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5A2864E-0748-4CC9-8810-7B6E3E2AE73E}" v="318" dt="2019-08-24T23:25:14.45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083E6E3-FA7D-4D7B-A595-EF9225AFEA82}" styleName="浅色样式 1 - 强调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78675" autoAdjust="0"/>
  </p:normalViewPr>
  <p:slideViewPr>
    <p:cSldViewPr snapToGrid="0" snapToObjects="1">
      <p:cViewPr varScale="1">
        <p:scale>
          <a:sx n="85" d="100"/>
          <a:sy n="85" d="100"/>
        </p:scale>
        <p:origin x="59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0.png>
</file>

<file path=ppt/media/image11.png>
</file>

<file path=ppt/media/image12.png>
</file>

<file path=ppt/media/image13.png>
</file>

<file path=ppt/media/image130.png>
</file>

<file path=ppt/media/image14.png>
</file>

<file path=ppt/media/image140.png>
</file>

<file path=ppt/media/image150.pn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A9B9AC-74BD-FB4C-AFBA-62BCA9B7E18A}" type="datetimeFigureOut">
              <a:rPr lang="en-US" smtClean="0"/>
              <a:t>12/18/2019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4265DF-0513-614A-BADE-6DDBD71229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177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4265DF-0513-614A-BADE-6DDBD71229A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449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4265DF-0513-614A-BADE-6DDBD71229A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732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E4265DF-0513-614A-BADE-6DDBD71229A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378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6A2F6CE-555C-F947-8A94-59AB6D07B54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017" y="113044"/>
            <a:ext cx="5409154" cy="196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9215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7402BB-EA3E-C04B-903E-699BB0A3F7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9017" y="113044"/>
            <a:ext cx="5409154" cy="1966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7718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8B0C462-1823-114A-938D-79EA00E2435F}"/>
              </a:ext>
            </a:extLst>
          </p:cNvPr>
          <p:cNvSpPr/>
          <p:nvPr userDrawn="1"/>
        </p:nvSpPr>
        <p:spPr>
          <a:xfrm rot="16200000">
            <a:off x="6062980" y="728980"/>
            <a:ext cx="66039" cy="12192000"/>
          </a:xfrm>
          <a:prstGeom prst="rect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9061D01-BC36-FA47-9B17-E65FD757A7DC}"/>
              </a:ext>
            </a:extLst>
          </p:cNvPr>
          <p:cNvSpPr/>
          <p:nvPr userDrawn="1"/>
        </p:nvSpPr>
        <p:spPr>
          <a:xfrm rot="16200000" flipH="1">
            <a:off x="6073139" y="-5628737"/>
            <a:ext cx="45719" cy="12192000"/>
          </a:xfrm>
          <a:prstGeom prst="rect">
            <a:avLst/>
          </a:prstGeom>
          <a:solidFill>
            <a:srgbClr val="EB8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FF5D75-328A-8D4F-B885-BE524707FFC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5506" t="14519" r="44281" b="41180"/>
          <a:stretch/>
        </p:blipFill>
        <p:spPr>
          <a:xfrm>
            <a:off x="0" y="1"/>
            <a:ext cx="1502229" cy="481943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A441E4C-8794-4561-BC33-BE9789A30636}"/>
              </a:ext>
            </a:extLst>
          </p:cNvPr>
          <p:cNvSpPr txBox="1"/>
          <p:nvPr userDrawn="1"/>
        </p:nvSpPr>
        <p:spPr>
          <a:xfrm>
            <a:off x="3973285" y="6239068"/>
            <a:ext cx="4245429" cy="609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83EDD02-C8B5-4BD9-A748-75845C22F5E6}"/>
              </a:ext>
            </a:extLst>
          </p:cNvPr>
          <p:cNvSpPr txBox="1"/>
          <p:nvPr userDrawn="1"/>
        </p:nvSpPr>
        <p:spPr>
          <a:xfrm>
            <a:off x="3604725" y="6523408"/>
            <a:ext cx="4982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69F329AD-C0D8-4044-829F-461FD45DFC41}" type="slidenum">
              <a:rPr lang="zh-CN" altLang="en-US" sz="1800" b="1" smtClean="0"/>
              <a:pPr algn="ctr"/>
              <a:t>‹#›</a:t>
            </a:fld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344040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F7CF33C-C99A-8B48-BCB0-43E7D38D7CEA}"/>
              </a:ext>
            </a:extLst>
          </p:cNvPr>
          <p:cNvSpPr/>
          <p:nvPr userDrawn="1"/>
        </p:nvSpPr>
        <p:spPr>
          <a:xfrm>
            <a:off x="0" y="0"/>
            <a:ext cx="397803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8CFD8D-0703-2D40-A8A7-ABBDE44248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17943"/>
            <a:ext cx="4722725" cy="171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2982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B5BD928-5463-4D46-AE34-E4466C5CFDBB}"/>
              </a:ext>
            </a:extLst>
          </p:cNvPr>
          <p:cNvSpPr/>
          <p:nvPr userDrawn="1"/>
        </p:nvSpPr>
        <p:spPr>
          <a:xfrm>
            <a:off x="0" y="0"/>
            <a:ext cx="397803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A740C1-F2E7-B84B-8C3D-6DB4ECF348C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5617943"/>
            <a:ext cx="4722725" cy="1717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8117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2936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5" r:id="rId4"/>
    <p:sldLayoutId id="2147483656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png"/><Relationship Id="rId2" Type="http://schemas.openxmlformats.org/officeDocument/2006/relationships/image" Target="../media/image13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7">
            <a:extLst>
              <a:ext uri="{FF2B5EF4-FFF2-40B4-BE49-F238E27FC236}">
                <a16:creationId xmlns:a16="http://schemas.microsoft.com/office/drawing/2014/main" id="{ADEAA7FA-1330-5142-BD3F-58817D796B04}"/>
              </a:ext>
            </a:extLst>
          </p:cNvPr>
          <p:cNvSpPr txBox="1">
            <a:spLocks/>
          </p:cNvSpPr>
          <p:nvPr/>
        </p:nvSpPr>
        <p:spPr>
          <a:xfrm>
            <a:off x="618792" y="1224643"/>
            <a:ext cx="10345843" cy="2569411"/>
          </a:xfrm>
          <a:prstGeom prst="rect">
            <a:avLst/>
          </a:prstGeom>
        </p:spPr>
        <p:txBody>
          <a:bodyPr vert="horz" wrap="square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800" b="1" i="0" kern="800" cap="all" normalizeH="0" baseline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dirty="0">
                <a:solidFill>
                  <a:schemeClr val="tx1"/>
                </a:solidFill>
              </a:rPr>
              <a:t>EDGE extraction ACCELERATION ON </a:t>
            </a:r>
            <a:r>
              <a:rPr lang="en-US" altLang="zh-CN" dirty="0" err="1">
                <a:solidFill>
                  <a:schemeClr val="tx1"/>
                </a:solidFill>
              </a:rPr>
              <a:t>fpga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6B7E6B6-C372-3A40-9CFF-634200BCA241}"/>
              </a:ext>
            </a:extLst>
          </p:cNvPr>
          <p:cNvCxnSpPr>
            <a:cxnSpLocks/>
          </p:cNvCxnSpPr>
          <p:nvPr/>
        </p:nvCxnSpPr>
        <p:spPr>
          <a:xfrm>
            <a:off x="711926" y="3894596"/>
            <a:ext cx="6298474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053FDBAD-4457-FA42-8FFA-C5DB840E97BC}"/>
              </a:ext>
            </a:extLst>
          </p:cNvPr>
          <p:cNvSpPr/>
          <p:nvPr/>
        </p:nvSpPr>
        <p:spPr>
          <a:xfrm>
            <a:off x="11887200" y="0"/>
            <a:ext cx="304800" cy="5588000"/>
          </a:xfrm>
          <a:prstGeom prst="rect">
            <a:avLst/>
          </a:prstGeom>
          <a:solidFill>
            <a:srgbClr val="EB8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094760-47C4-194A-91FA-2042C4F50832}"/>
              </a:ext>
            </a:extLst>
          </p:cNvPr>
          <p:cNvSpPr/>
          <p:nvPr/>
        </p:nvSpPr>
        <p:spPr>
          <a:xfrm>
            <a:off x="11887200" y="5588000"/>
            <a:ext cx="304800" cy="1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A5F3287-689D-D046-9A1E-5DF70D5A7DB2}"/>
              </a:ext>
            </a:extLst>
          </p:cNvPr>
          <p:cNvSpPr txBox="1"/>
          <p:nvPr/>
        </p:nvSpPr>
        <p:spPr>
          <a:xfrm>
            <a:off x="618793" y="4057106"/>
            <a:ext cx="995167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latin typeface="Arial Black" panose="020B0604020202020204" pitchFamily="34" charset="0"/>
                <a:cs typeface="Arial Black" panose="020B0604020202020204" pitchFamily="34" charset="0"/>
              </a:rPr>
              <a:t>Ruihao</a:t>
            </a:r>
            <a:r>
              <a:rPr lang="en-US" sz="3200" dirty="0">
                <a:latin typeface="Arial Black" panose="020B0604020202020204" pitchFamily="34" charset="0"/>
                <a:cs typeface="Arial Black" panose="020B0604020202020204" pitchFamily="34" charset="0"/>
              </a:rPr>
              <a:t>   Li</a:t>
            </a:r>
          </a:p>
          <a:p>
            <a:r>
              <a:rPr lang="en-US" sz="3200" dirty="0">
                <a:latin typeface="Arial Black" panose="020B0604020202020204" pitchFamily="34" charset="0"/>
                <a:cs typeface="Arial Black" panose="020B0604020202020204" pitchFamily="34" charset="0"/>
              </a:rPr>
              <a:t>G</a:t>
            </a:r>
            <a:r>
              <a:rPr lang="en-US" altLang="zh-CN" sz="3200" dirty="0">
                <a:latin typeface="Arial Black" panose="020B0604020202020204" pitchFamily="34" charset="0"/>
                <a:cs typeface="Arial Black" panose="020B0604020202020204" pitchFamily="34" charset="0"/>
              </a:rPr>
              <a:t>uihong Li</a:t>
            </a:r>
          </a:p>
          <a:p>
            <a:r>
              <a:rPr lang="en-US" sz="3200" dirty="0"/>
              <a:t>Department of Electrical and Computer Engineering</a:t>
            </a:r>
          </a:p>
          <a:p>
            <a:r>
              <a:rPr lang="en-US" sz="3200" dirty="0"/>
              <a:t>The University of Texas at Austin</a:t>
            </a:r>
          </a:p>
        </p:txBody>
      </p:sp>
    </p:spTree>
    <p:extLst>
      <p:ext uri="{BB962C8B-B14F-4D97-AF65-F5344CB8AC3E}">
        <p14:creationId xmlns:p14="http://schemas.microsoft.com/office/powerpoint/2010/main" val="11412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5001243D-7C73-4CB9-922E-F0FFA82B550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67743294"/>
                  </p:ext>
                </p:extLst>
              </p:nvPr>
            </p:nvGraphicFramePr>
            <p:xfrm>
              <a:off x="39568" y="1431936"/>
              <a:ext cx="4147416" cy="4216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0824">
                      <a:extLst>
                        <a:ext uri="{9D8B030D-6E8A-4147-A177-3AD203B41FA5}">
                          <a16:colId xmlns:a16="http://schemas.microsoft.com/office/drawing/2014/main" val="1934957907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749615980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4142270652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86011229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611719446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8993995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138897538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191800785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733641989"/>
                        </a:ext>
                      </a:extLst>
                    </a:gridCol>
                  </a:tblGrid>
                  <a:tr h="468520"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𝑴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76791637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77631306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92523325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52226231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00544851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26803140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75245558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1856762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𝑵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9763955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2" name="Table 2">
                <a:extLst>
                  <a:ext uri="{FF2B5EF4-FFF2-40B4-BE49-F238E27FC236}">
                    <a16:creationId xmlns:a16="http://schemas.microsoft.com/office/drawing/2014/main" id="{5001243D-7C73-4CB9-922E-F0FFA82B550A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967743294"/>
                  </p:ext>
                </p:extLst>
              </p:nvPr>
            </p:nvGraphicFramePr>
            <p:xfrm>
              <a:off x="39568" y="1431936"/>
              <a:ext cx="4147416" cy="42166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0824">
                      <a:extLst>
                        <a:ext uri="{9D8B030D-6E8A-4147-A177-3AD203B41FA5}">
                          <a16:colId xmlns:a16="http://schemas.microsoft.com/office/drawing/2014/main" val="1934957907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749615980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4142270652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86011229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611719446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8993995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138897538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191800785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733641989"/>
                        </a:ext>
                      </a:extLst>
                    </a:gridCol>
                  </a:tblGrid>
                  <a:tr h="468520"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01333" t="-6494" r="-709333" b="-8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198684" t="-6494" r="-600000" b="-8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298684" t="-6494" r="-500000" b="-8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l="-796053" t="-6494" r="-2632" b="-80259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76791637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106494" r="-798684" b="-7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77631306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206494" r="-798684" b="-6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92523325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306494" r="-798684" b="-5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52226231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600544851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326803140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3575245558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1001856762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2"/>
                          <a:stretch>
                            <a:fillRect t="-806494" r="-798684" b="-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9763955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4" name="Arrow: Right 3">
            <a:extLst>
              <a:ext uri="{FF2B5EF4-FFF2-40B4-BE49-F238E27FC236}">
                <a16:creationId xmlns:a16="http://schemas.microsoft.com/office/drawing/2014/main" id="{968FDD80-6E81-4272-ADEB-1C7440418C48}"/>
              </a:ext>
            </a:extLst>
          </p:cNvPr>
          <p:cNvSpPr/>
          <p:nvPr/>
        </p:nvSpPr>
        <p:spPr>
          <a:xfrm>
            <a:off x="4288233" y="2314704"/>
            <a:ext cx="773233" cy="5101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5914CD-96AE-4F70-9F70-8CC62B12C2F3}"/>
              </a:ext>
            </a:extLst>
          </p:cNvPr>
          <p:cNvSpPr txBox="1"/>
          <p:nvPr/>
        </p:nvSpPr>
        <p:spPr>
          <a:xfrm>
            <a:off x="201930" y="695914"/>
            <a:ext cx="382269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ORIGINAL IMAGE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F0F965-CEE8-4F84-AEAC-E2CEAD7C3391}"/>
              </a:ext>
            </a:extLst>
          </p:cNvPr>
          <p:cNvSpPr txBox="1"/>
          <p:nvPr/>
        </p:nvSpPr>
        <p:spPr>
          <a:xfrm>
            <a:off x="9497678" y="1060558"/>
            <a:ext cx="254708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/>
              <a:t>Sobel kernel</a:t>
            </a:r>
            <a:endParaRPr lang="en-US" sz="3200" b="1" dirty="0"/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75167C0E-946A-4C26-A4C3-58EDF598AFCD}"/>
              </a:ext>
            </a:extLst>
          </p:cNvPr>
          <p:cNvSpPr/>
          <p:nvPr/>
        </p:nvSpPr>
        <p:spPr>
          <a:xfrm rot="2657444">
            <a:off x="8687189" y="2790232"/>
            <a:ext cx="567891" cy="583312"/>
          </a:xfrm>
          <a:prstGeom prst="arc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c 8">
            <a:extLst>
              <a:ext uri="{FF2B5EF4-FFF2-40B4-BE49-F238E27FC236}">
                <a16:creationId xmlns:a16="http://schemas.microsoft.com/office/drawing/2014/main" id="{DD0CA5AD-E4CC-4024-8DD3-6EFDE6CCA631}"/>
              </a:ext>
            </a:extLst>
          </p:cNvPr>
          <p:cNvSpPr/>
          <p:nvPr/>
        </p:nvSpPr>
        <p:spPr>
          <a:xfrm rot="2657444">
            <a:off x="8687188" y="2211767"/>
            <a:ext cx="567891" cy="583312"/>
          </a:xfrm>
          <a:prstGeom prst="arc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C2AD829A-C0B1-4953-A023-ECFFF10A748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12886540"/>
                  </p:ext>
                </p:extLst>
              </p:nvPr>
            </p:nvGraphicFramePr>
            <p:xfrm>
              <a:off x="5017976" y="4202074"/>
              <a:ext cx="4147416" cy="468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0824">
                      <a:extLst>
                        <a:ext uri="{9D8B030D-6E8A-4147-A177-3AD203B41FA5}">
                          <a16:colId xmlns:a16="http://schemas.microsoft.com/office/drawing/2014/main" val="2004899591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113429362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932316068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361181121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456167061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177197971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632925171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939356914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722250394"/>
                        </a:ext>
                      </a:extLst>
                    </a:gridCol>
                  </a:tblGrid>
                  <a:tr h="46852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𝟑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937914270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9">
                <a:extLst>
                  <a:ext uri="{FF2B5EF4-FFF2-40B4-BE49-F238E27FC236}">
                    <a16:creationId xmlns:a16="http://schemas.microsoft.com/office/drawing/2014/main" id="{C2AD829A-C0B1-4953-A023-ECFFF10A748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12886540"/>
                  </p:ext>
                </p:extLst>
              </p:nvPr>
            </p:nvGraphicFramePr>
            <p:xfrm>
              <a:off x="5017976" y="4202074"/>
              <a:ext cx="4147416" cy="46852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0824">
                      <a:extLst>
                        <a:ext uri="{9D8B030D-6E8A-4147-A177-3AD203B41FA5}">
                          <a16:colId xmlns:a16="http://schemas.microsoft.com/office/drawing/2014/main" val="2004899591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113429362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932316068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361181121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456167061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177197971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632925171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939356914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722250394"/>
                        </a:ext>
                      </a:extLst>
                    </a:gridCol>
                  </a:tblGrid>
                  <a:tr h="4685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3"/>
                          <a:stretch>
                            <a:fillRect t="-1282" r="-798684" b="-2564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937914270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1" name="Arc 10">
            <a:extLst>
              <a:ext uri="{FF2B5EF4-FFF2-40B4-BE49-F238E27FC236}">
                <a16:creationId xmlns:a16="http://schemas.microsoft.com/office/drawing/2014/main" id="{CBC9614A-5442-4C2B-8B05-A8C0E8D50144}"/>
              </a:ext>
            </a:extLst>
          </p:cNvPr>
          <p:cNvSpPr/>
          <p:nvPr/>
        </p:nvSpPr>
        <p:spPr>
          <a:xfrm rot="2843370">
            <a:off x="7829498" y="3173268"/>
            <a:ext cx="1586296" cy="1452205"/>
          </a:xfrm>
          <a:prstGeom prst="arc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0E53C48E-2DCB-4C9D-B42D-5735526537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84863"/>
              </p:ext>
            </p:extLst>
          </p:nvPr>
        </p:nvGraphicFramePr>
        <p:xfrm>
          <a:off x="10073163" y="2128410"/>
          <a:ext cx="1382472" cy="1405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60824">
                  <a:extLst>
                    <a:ext uri="{9D8B030D-6E8A-4147-A177-3AD203B41FA5}">
                      <a16:colId xmlns:a16="http://schemas.microsoft.com/office/drawing/2014/main" val="3437885651"/>
                    </a:ext>
                  </a:extLst>
                </a:gridCol>
                <a:gridCol w="460824">
                  <a:extLst>
                    <a:ext uri="{9D8B030D-6E8A-4147-A177-3AD203B41FA5}">
                      <a16:colId xmlns:a16="http://schemas.microsoft.com/office/drawing/2014/main" val="1252493302"/>
                    </a:ext>
                  </a:extLst>
                </a:gridCol>
                <a:gridCol w="460824">
                  <a:extLst>
                    <a:ext uri="{9D8B030D-6E8A-4147-A177-3AD203B41FA5}">
                      <a16:colId xmlns:a16="http://schemas.microsoft.com/office/drawing/2014/main" val="4140300217"/>
                    </a:ext>
                  </a:extLst>
                </a:gridCol>
              </a:tblGrid>
              <a:tr h="46852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3365485"/>
                  </a:ext>
                </a:extLst>
              </a:tr>
              <a:tr h="46852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6852322"/>
                  </a:ext>
                </a:extLst>
              </a:tr>
              <a:tr h="468520"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55768411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CD9E1292-259C-4EED-8D4E-9ED17DBE5272}"/>
              </a:ext>
            </a:extLst>
          </p:cNvPr>
          <p:cNvSpPr txBox="1"/>
          <p:nvPr/>
        </p:nvSpPr>
        <p:spPr>
          <a:xfrm>
            <a:off x="5679431" y="1049935"/>
            <a:ext cx="30608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Line buffer</a:t>
            </a: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25614658-3172-49B4-A760-99DBBA05B841}"/>
              </a:ext>
            </a:extLst>
          </p:cNvPr>
          <p:cNvSpPr/>
          <p:nvPr/>
        </p:nvSpPr>
        <p:spPr>
          <a:xfrm>
            <a:off x="9403325" y="2642753"/>
            <a:ext cx="489838" cy="386240"/>
          </a:xfrm>
          <a:prstGeom prst="rightArrow">
            <a:avLst>
              <a:gd name="adj1" fmla="val 47705"/>
              <a:gd name="adj2" fmla="val 5742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4EDB111B-64EF-4607-A5D0-64E81C4DBD0C}"/>
              </a:ext>
            </a:extLst>
          </p:cNvPr>
          <p:cNvSpPr/>
          <p:nvPr/>
        </p:nvSpPr>
        <p:spPr>
          <a:xfrm rot="21399937">
            <a:off x="5636951" y="1947031"/>
            <a:ext cx="4748020" cy="1419115"/>
          </a:xfrm>
          <a:prstGeom prst="arc">
            <a:avLst>
              <a:gd name="adj1" fmla="val 10996926"/>
              <a:gd name="adj2" fmla="val 21347515"/>
            </a:avLst>
          </a:prstGeom>
          <a:ln w="19050">
            <a:solidFill>
              <a:srgbClr val="0070C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Arc 15">
            <a:extLst>
              <a:ext uri="{FF2B5EF4-FFF2-40B4-BE49-F238E27FC236}">
                <a16:creationId xmlns:a16="http://schemas.microsoft.com/office/drawing/2014/main" id="{3FB4826B-9DD5-4C2B-8B30-768198B85508}"/>
              </a:ext>
            </a:extLst>
          </p:cNvPr>
          <p:cNvSpPr/>
          <p:nvPr/>
        </p:nvSpPr>
        <p:spPr>
          <a:xfrm rot="21433814">
            <a:off x="5631008" y="2384684"/>
            <a:ext cx="4748020" cy="1419115"/>
          </a:xfrm>
          <a:prstGeom prst="arc">
            <a:avLst>
              <a:gd name="adj1" fmla="val 10996926"/>
              <a:gd name="adj2" fmla="val 21347515"/>
            </a:avLst>
          </a:prstGeom>
          <a:ln w="19050">
            <a:solidFill>
              <a:srgbClr val="0070C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52B28E11-C68F-4C31-9FF8-117B5795753A}"/>
              </a:ext>
            </a:extLst>
          </p:cNvPr>
          <p:cNvSpPr/>
          <p:nvPr/>
        </p:nvSpPr>
        <p:spPr>
          <a:xfrm rot="21440480">
            <a:off x="5645385" y="2855095"/>
            <a:ext cx="4748020" cy="1419115"/>
          </a:xfrm>
          <a:prstGeom prst="arc">
            <a:avLst>
              <a:gd name="adj1" fmla="val 10996926"/>
              <a:gd name="adj2" fmla="val 21347515"/>
            </a:avLst>
          </a:prstGeom>
          <a:ln w="19050">
            <a:solidFill>
              <a:srgbClr val="0070C0"/>
            </a:solidFill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5" name="Table 2">
                <a:extLst>
                  <a:ext uri="{FF2B5EF4-FFF2-40B4-BE49-F238E27FC236}">
                    <a16:creationId xmlns:a16="http://schemas.microsoft.com/office/drawing/2014/main" id="{79463BC3-AE93-4C7B-B8D4-890C44CDFD2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1519931"/>
                  </p:ext>
                </p:extLst>
              </p:nvPr>
            </p:nvGraphicFramePr>
            <p:xfrm>
              <a:off x="5017976" y="1634710"/>
              <a:ext cx="4147416" cy="18740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0824">
                      <a:extLst>
                        <a:ext uri="{9D8B030D-6E8A-4147-A177-3AD203B41FA5}">
                          <a16:colId xmlns:a16="http://schemas.microsoft.com/office/drawing/2014/main" val="1934957907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749615980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4142270652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86011229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611719446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8993995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138897538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191800785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733641989"/>
                        </a:ext>
                      </a:extLst>
                    </a:gridCol>
                  </a:tblGrid>
                  <a:tr h="468520"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𝑪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𝑴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2976791637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𝟎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77631306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𝟏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92523325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pPr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𝑹</m:t>
                                    </m:r>
                                  </m:e>
                                  <m:sub>
                                    <m:r>
                                      <a:rPr lang="en-US" b="1" i="1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𝟐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5222623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5" name="Table 2">
                <a:extLst>
                  <a:ext uri="{FF2B5EF4-FFF2-40B4-BE49-F238E27FC236}">
                    <a16:creationId xmlns:a16="http://schemas.microsoft.com/office/drawing/2014/main" id="{79463BC3-AE93-4C7B-B8D4-890C44CDFD20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1519931"/>
                  </p:ext>
                </p:extLst>
              </p:nvPr>
            </p:nvGraphicFramePr>
            <p:xfrm>
              <a:off x="5017976" y="1634710"/>
              <a:ext cx="4147416" cy="1874080"/>
            </p:xfrm>
            <a:graphic>
              <a:graphicData uri="http://schemas.openxmlformats.org/drawingml/2006/table">
                <a:tbl>
                  <a:tblPr firstRow="1" bandRow="1">
                    <a:tableStyleId>{5C22544A-7EE6-4342-B048-85BDC9FD1C3A}</a:tableStyleId>
                  </a:tblPr>
                  <a:tblGrid>
                    <a:gridCol w="460824">
                      <a:extLst>
                        <a:ext uri="{9D8B030D-6E8A-4147-A177-3AD203B41FA5}">
                          <a16:colId xmlns:a16="http://schemas.microsoft.com/office/drawing/2014/main" val="1934957907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749615980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4142270652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86011229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611719446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28993995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138897538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1918007853"/>
                        </a:ext>
                      </a:extLst>
                    </a:gridCol>
                    <a:gridCol w="460824">
                      <a:extLst>
                        <a:ext uri="{9D8B030D-6E8A-4147-A177-3AD203B41FA5}">
                          <a16:colId xmlns:a16="http://schemas.microsoft.com/office/drawing/2014/main" val="3733641989"/>
                        </a:ext>
                      </a:extLst>
                    </a:gridCol>
                  </a:tblGrid>
                  <a:tr h="468520"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01333" t="-6494" r="-709333" b="-3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198684" t="-6494" r="-600000" b="-3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298684" t="-6494" r="-500000" b="-3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r>
                            <a:rPr lang="en-US" dirty="0">
                              <a:solidFill>
                                <a:schemeClr val="tx1"/>
                              </a:solidFill>
                            </a:rPr>
                            <a:t>…</a:t>
                          </a: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l="-796053" t="-6494" r="-2632" b="-302597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76791637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106494" r="-798684" b="-2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77631306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206494" r="-798684" b="-10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592523325"/>
                      </a:ext>
                    </a:extLst>
                  </a:tr>
                  <a:tr h="468520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noFill/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>
                          <a:blip r:embed="rId4"/>
                          <a:stretch>
                            <a:fillRect t="-306494" r="-798684" b="-259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bg1">
                            <a:lumMod val="85000"/>
                          </a:schemeClr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 dirty="0">
                            <a:solidFill>
                              <a:schemeClr val="tx1"/>
                            </a:solidFill>
                          </a:endParaRPr>
                        </a:p>
                      </a:txBody>
                      <a:tcPr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noFill/>
                      </a:tcPr>
                    </a:tc>
                    <a:extLst>
                      <a:ext uri="{0D108BD9-81ED-4DB2-BD59-A6C34878D82A}">
                        <a16:rowId xmlns:a16="http://schemas.microsoft.com/office/drawing/2014/main" val="45222623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5916800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1D78B8CF-4B5F-4B71-865D-40310917DF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9642717"/>
              </p:ext>
            </p:extLst>
          </p:nvPr>
        </p:nvGraphicFramePr>
        <p:xfrm>
          <a:off x="467359" y="1221740"/>
          <a:ext cx="11257281" cy="3977640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929332">
                  <a:extLst>
                    <a:ext uri="{9D8B030D-6E8A-4147-A177-3AD203B41FA5}">
                      <a16:colId xmlns:a16="http://schemas.microsoft.com/office/drawing/2014/main" val="1257923389"/>
                    </a:ext>
                  </a:extLst>
                </a:gridCol>
                <a:gridCol w="1212783">
                  <a:extLst>
                    <a:ext uri="{9D8B030D-6E8A-4147-A177-3AD203B41FA5}">
                      <a16:colId xmlns:a16="http://schemas.microsoft.com/office/drawing/2014/main" val="2276364465"/>
                    </a:ext>
                  </a:extLst>
                </a:gridCol>
                <a:gridCol w="1010652">
                  <a:extLst>
                    <a:ext uri="{9D8B030D-6E8A-4147-A177-3AD203B41FA5}">
                      <a16:colId xmlns:a16="http://schemas.microsoft.com/office/drawing/2014/main" val="1542996375"/>
                    </a:ext>
                  </a:extLst>
                </a:gridCol>
                <a:gridCol w="850469">
                  <a:extLst>
                    <a:ext uri="{9D8B030D-6E8A-4147-A177-3AD203B41FA5}">
                      <a16:colId xmlns:a16="http://schemas.microsoft.com/office/drawing/2014/main" val="2945937274"/>
                    </a:ext>
                  </a:extLst>
                </a:gridCol>
                <a:gridCol w="1250809">
                  <a:extLst>
                    <a:ext uri="{9D8B030D-6E8A-4147-A177-3AD203B41FA5}">
                      <a16:colId xmlns:a16="http://schemas.microsoft.com/office/drawing/2014/main" val="3415280232"/>
                    </a:ext>
                  </a:extLst>
                </a:gridCol>
                <a:gridCol w="1250809">
                  <a:extLst>
                    <a:ext uri="{9D8B030D-6E8A-4147-A177-3AD203B41FA5}">
                      <a16:colId xmlns:a16="http://schemas.microsoft.com/office/drawing/2014/main" val="24108092"/>
                    </a:ext>
                  </a:extLst>
                </a:gridCol>
                <a:gridCol w="1250809">
                  <a:extLst>
                    <a:ext uri="{9D8B030D-6E8A-4147-A177-3AD203B41FA5}">
                      <a16:colId xmlns:a16="http://schemas.microsoft.com/office/drawing/2014/main" val="3420799663"/>
                    </a:ext>
                  </a:extLst>
                </a:gridCol>
                <a:gridCol w="1250809">
                  <a:extLst>
                    <a:ext uri="{9D8B030D-6E8A-4147-A177-3AD203B41FA5}">
                      <a16:colId xmlns:a16="http://schemas.microsoft.com/office/drawing/2014/main" val="1443154559"/>
                    </a:ext>
                  </a:extLst>
                </a:gridCol>
                <a:gridCol w="1250809">
                  <a:extLst>
                    <a:ext uri="{9D8B030D-6E8A-4147-A177-3AD203B41FA5}">
                      <a16:colId xmlns:a16="http://schemas.microsoft.com/office/drawing/2014/main" val="25310248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IP 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Negative slack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BRAM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DSP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LUT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Latency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Interval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Pipeline type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2253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RGB2gray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6711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36857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AddWeighted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2957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Gaussian Filter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786951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786951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252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Sobel_x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786951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786951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60645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Sobel_y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786950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786950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0261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Stream2Mem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6243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Mem2Stream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6596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gray2RGB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262146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5776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Total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15940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786992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786952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Dataflow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765249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90194E5-890D-47FB-A314-CBBA8E86B09A}"/>
              </a:ext>
            </a:extLst>
          </p:cNvPr>
          <p:cNvSpPr/>
          <p:nvPr/>
        </p:nvSpPr>
        <p:spPr>
          <a:xfrm>
            <a:off x="123428" y="511893"/>
            <a:ext cx="546175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Latency of Each State Machine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326354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10">
            <a:extLst>
              <a:ext uri="{FF2B5EF4-FFF2-40B4-BE49-F238E27FC236}">
                <a16:creationId xmlns:a16="http://schemas.microsoft.com/office/drawing/2014/main" id="{1D78B8CF-4B5F-4B71-865D-40310917DF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663219"/>
              </p:ext>
            </p:extLst>
          </p:nvPr>
        </p:nvGraphicFramePr>
        <p:xfrm>
          <a:off x="1763165" y="1616495"/>
          <a:ext cx="8430320" cy="368479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2430967">
                  <a:extLst>
                    <a:ext uri="{9D8B030D-6E8A-4147-A177-3AD203B41FA5}">
                      <a16:colId xmlns:a16="http://schemas.microsoft.com/office/drawing/2014/main" val="1257923389"/>
                    </a:ext>
                  </a:extLst>
                </a:gridCol>
                <a:gridCol w="2118732">
                  <a:extLst>
                    <a:ext uri="{9D8B030D-6E8A-4147-A177-3AD203B41FA5}">
                      <a16:colId xmlns:a16="http://schemas.microsoft.com/office/drawing/2014/main" val="2276364465"/>
                    </a:ext>
                  </a:extLst>
                </a:gridCol>
                <a:gridCol w="1973765">
                  <a:extLst>
                    <a:ext uri="{9D8B030D-6E8A-4147-A177-3AD203B41FA5}">
                      <a16:colId xmlns:a16="http://schemas.microsoft.com/office/drawing/2014/main" val="1542996375"/>
                    </a:ext>
                  </a:extLst>
                </a:gridCol>
                <a:gridCol w="1906856">
                  <a:extLst>
                    <a:ext uri="{9D8B030D-6E8A-4147-A177-3AD203B41FA5}">
                      <a16:colId xmlns:a16="http://schemas.microsoft.com/office/drawing/2014/main" val="2945937274"/>
                    </a:ext>
                  </a:extLst>
                </a:gridCol>
              </a:tblGrid>
              <a:tr h="73695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Resources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Utilization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Available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800" b="1" kern="120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Utilization %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872253002"/>
                  </a:ext>
                </a:extLst>
              </a:tr>
              <a:tr h="4913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LUT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9047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53200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17.01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973685799"/>
                  </a:ext>
                </a:extLst>
              </a:tr>
              <a:tr h="4913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LUTRAM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832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17400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4.78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3842957647"/>
                  </a:ext>
                </a:extLst>
              </a:tr>
              <a:tr h="4913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FF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9795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106400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9.21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4202525467"/>
                  </a:ext>
                </a:extLst>
              </a:tr>
              <a:tr h="4913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BRAM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6.50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4.64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706064525"/>
                  </a:ext>
                </a:extLst>
              </a:tr>
              <a:tr h="4913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DSP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65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29.55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20261767"/>
                  </a:ext>
                </a:extLst>
              </a:tr>
              <a:tr h="491306"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BUFG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</a:rPr>
                        <a:t>3.13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2891624370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B90194E5-890D-47FB-A314-CBBA8E86B09A}"/>
              </a:ext>
            </a:extLst>
          </p:cNvPr>
          <p:cNvSpPr/>
          <p:nvPr/>
        </p:nvSpPr>
        <p:spPr>
          <a:xfrm>
            <a:off x="123428" y="511893"/>
            <a:ext cx="300434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Resource Usage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1745187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751" y="585942"/>
            <a:ext cx="9719638" cy="5986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9079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_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127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12EA5D18-8B11-45F6-A31C-E3B868D13DC3}"/>
              </a:ext>
            </a:extLst>
          </p:cNvPr>
          <p:cNvSpPr/>
          <p:nvPr/>
        </p:nvSpPr>
        <p:spPr>
          <a:xfrm>
            <a:off x="2294165" y="791232"/>
            <a:ext cx="7007374" cy="1381539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DE1D44A6-220D-4406-87BF-2F6C9C832B67}"/>
              </a:ext>
            </a:extLst>
          </p:cNvPr>
          <p:cNvSpPr/>
          <p:nvPr/>
        </p:nvSpPr>
        <p:spPr>
          <a:xfrm>
            <a:off x="2294164" y="2731882"/>
            <a:ext cx="7007374" cy="1381539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4" name="矩形: 圆角 3">
            <a:extLst>
              <a:ext uri="{FF2B5EF4-FFF2-40B4-BE49-F238E27FC236}">
                <a16:creationId xmlns:a16="http://schemas.microsoft.com/office/drawing/2014/main" id="{ABB0EA95-DD95-46E7-BDA0-EC77DC600BF4}"/>
              </a:ext>
            </a:extLst>
          </p:cNvPr>
          <p:cNvSpPr/>
          <p:nvPr/>
        </p:nvSpPr>
        <p:spPr>
          <a:xfrm>
            <a:off x="2294164" y="4674118"/>
            <a:ext cx="7007374" cy="1381539"/>
          </a:xfrm>
          <a:prstGeom prst="roundRect">
            <a:avLst/>
          </a:prstGeom>
          <a:solidFill>
            <a:schemeClr val="accent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1F9A8A5-6716-4044-83BA-D15485C12A93}"/>
              </a:ext>
            </a:extLst>
          </p:cNvPr>
          <p:cNvSpPr txBox="1"/>
          <p:nvPr/>
        </p:nvSpPr>
        <p:spPr>
          <a:xfrm>
            <a:off x="982648" y="5270890"/>
            <a:ext cx="1548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Network 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D4B3D28-B734-451D-9A33-03DD438020EC}"/>
              </a:ext>
            </a:extLst>
          </p:cNvPr>
          <p:cNvSpPr txBox="1"/>
          <p:nvPr/>
        </p:nvSpPr>
        <p:spPr>
          <a:xfrm>
            <a:off x="963263" y="3279099"/>
            <a:ext cx="1558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software 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5C693932-1579-4699-95A4-C3967C5EBB31}"/>
              </a:ext>
            </a:extLst>
          </p:cNvPr>
          <p:cNvSpPr txBox="1"/>
          <p:nvPr/>
        </p:nvSpPr>
        <p:spPr>
          <a:xfrm>
            <a:off x="944939" y="1317859"/>
            <a:ext cx="14892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Hardware</a:t>
            </a:r>
            <a:endParaRPr lang="zh-CN" altLang="en-US" b="1" dirty="0"/>
          </a:p>
        </p:txBody>
      </p:sp>
      <p:sp>
        <p:nvSpPr>
          <p:cNvPr id="8" name="文本框 15">
            <a:extLst>
              <a:ext uri="{FF2B5EF4-FFF2-40B4-BE49-F238E27FC236}">
                <a16:creationId xmlns:a16="http://schemas.microsoft.com/office/drawing/2014/main" id="{01B3026B-82CA-4ED5-A48A-7F1276FCB411}"/>
              </a:ext>
            </a:extLst>
          </p:cNvPr>
          <p:cNvSpPr txBox="1"/>
          <p:nvPr/>
        </p:nvSpPr>
        <p:spPr>
          <a:xfrm>
            <a:off x="9281218" y="3137693"/>
            <a:ext cx="15568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Scalability &amp;</a:t>
            </a:r>
          </a:p>
          <a:p>
            <a:r>
              <a:rPr lang="en-US" altLang="zh-CN" b="1" dirty="0"/>
              <a:t>Portability </a:t>
            </a:r>
            <a:endParaRPr lang="zh-CN" altLang="en-US" b="1" dirty="0"/>
          </a:p>
        </p:txBody>
      </p:sp>
      <p:sp>
        <p:nvSpPr>
          <p:cNvPr id="9" name="文本框 16">
            <a:extLst>
              <a:ext uri="{FF2B5EF4-FFF2-40B4-BE49-F238E27FC236}">
                <a16:creationId xmlns:a16="http://schemas.microsoft.com/office/drawing/2014/main" id="{74DA3892-F2F5-4830-9D4D-518DF23EE1B9}"/>
              </a:ext>
            </a:extLst>
          </p:cNvPr>
          <p:cNvSpPr txBox="1"/>
          <p:nvPr/>
        </p:nvSpPr>
        <p:spPr>
          <a:xfrm>
            <a:off x="9281218" y="1034382"/>
            <a:ext cx="1798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Compound &amp; irregular components</a:t>
            </a:r>
            <a:endParaRPr lang="zh-CN" altLang="en-US" b="1" dirty="0"/>
          </a:p>
        </p:txBody>
      </p:sp>
      <p:sp>
        <p:nvSpPr>
          <p:cNvPr id="10" name="文本框 17">
            <a:extLst>
              <a:ext uri="{FF2B5EF4-FFF2-40B4-BE49-F238E27FC236}">
                <a16:creationId xmlns:a16="http://schemas.microsoft.com/office/drawing/2014/main" id="{226032FA-B590-40A3-8B60-C90EC1E6EEE0}"/>
              </a:ext>
            </a:extLst>
          </p:cNvPr>
          <p:cNvSpPr txBox="1"/>
          <p:nvPr/>
        </p:nvSpPr>
        <p:spPr>
          <a:xfrm>
            <a:off x="9281218" y="5180219"/>
            <a:ext cx="1928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Accuracy loss</a:t>
            </a:r>
            <a:endParaRPr lang="zh-CN" altLang="en-US" b="1" dirty="0"/>
          </a:p>
        </p:txBody>
      </p:sp>
      <p:sp>
        <p:nvSpPr>
          <p:cNvPr id="11" name="左大括号 22">
            <a:extLst>
              <a:ext uri="{FF2B5EF4-FFF2-40B4-BE49-F238E27FC236}">
                <a16:creationId xmlns:a16="http://schemas.microsoft.com/office/drawing/2014/main" id="{533C2E50-DD1F-4A91-B278-81EA12688B46}"/>
              </a:ext>
            </a:extLst>
          </p:cNvPr>
          <p:cNvSpPr/>
          <p:nvPr/>
        </p:nvSpPr>
        <p:spPr>
          <a:xfrm>
            <a:off x="670561" y="1482001"/>
            <a:ext cx="349051" cy="3973555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b="1"/>
          </a:p>
        </p:txBody>
      </p:sp>
      <p:sp>
        <p:nvSpPr>
          <p:cNvPr id="13" name="矩形: 圆角 24">
            <a:extLst>
              <a:ext uri="{FF2B5EF4-FFF2-40B4-BE49-F238E27FC236}">
                <a16:creationId xmlns:a16="http://schemas.microsoft.com/office/drawing/2014/main" id="{F5013DB8-4E95-4EE0-8224-175E00E9A1AD}"/>
              </a:ext>
            </a:extLst>
          </p:cNvPr>
          <p:cNvSpPr/>
          <p:nvPr/>
        </p:nvSpPr>
        <p:spPr>
          <a:xfrm>
            <a:off x="2425823" y="2885814"/>
            <a:ext cx="2967170" cy="112688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</a:rPr>
              <a:t>Socket server</a:t>
            </a:r>
          </a:p>
          <a:p>
            <a:r>
              <a:rPr lang="en-US" altLang="zh-CN" b="1" dirty="0">
                <a:solidFill>
                  <a:schemeClr val="tx1"/>
                </a:solidFill>
              </a:rPr>
              <a:t>Image decompression</a:t>
            </a:r>
          </a:p>
          <a:p>
            <a:r>
              <a:rPr lang="en-US" altLang="zh-CN" b="1" dirty="0">
                <a:solidFill>
                  <a:schemeClr val="tx1"/>
                </a:solidFill>
              </a:rPr>
              <a:t>Image resize</a:t>
            </a:r>
          </a:p>
        </p:txBody>
      </p:sp>
      <p:sp>
        <p:nvSpPr>
          <p:cNvPr id="14" name="矩形: 圆角 25">
            <a:extLst>
              <a:ext uri="{FF2B5EF4-FFF2-40B4-BE49-F238E27FC236}">
                <a16:creationId xmlns:a16="http://schemas.microsoft.com/office/drawing/2014/main" id="{2B3F770F-593E-49C4-9DAD-F1CF9BD698FC}"/>
              </a:ext>
            </a:extLst>
          </p:cNvPr>
          <p:cNvSpPr/>
          <p:nvPr/>
        </p:nvSpPr>
        <p:spPr>
          <a:xfrm>
            <a:off x="2425822" y="4805949"/>
            <a:ext cx="2967170" cy="112688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</a:rPr>
              <a:t>Phone----</a:t>
            </a:r>
            <a:r>
              <a:rPr lang="en-US" altLang="zh-CN" b="1" dirty="0" err="1">
                <a:solidFill>
                  <a:schemeClr val="tx1"/>
                </a:solidFill>
              </a:rPr>
              <a:t>ZedBoard</a:t>
            </a:r>
            <a:endParaRPr lang="en-US" altLang="zh-CN" b="1" dirty="0">
              <a:solidFill>
                <a:schemeClr val="tx1"/>
              </a:solidFill>
            </a:endParaRPr>
          </a:p>
          <a:p>
            <a:r>
              <a:rPr lang="en-US" altLang="zh-CN" b="1" dirty="0">
                <a:solidFill>
                  <a:schemeClr val="tx1"/>
                </a:solidFill>
              </a:rPr>
              <a:t>Socket interface</a:t>
            </a:r>
          </a:p>
          <a:p>
            <a:r>
              <a:rPr lang="en-US" altLang="zh-CN" b="1" dirty="0" err="1">
                <a:solidFill>
                  <a:schemeClr val="tx1"/>
                </a:solidFill>
              </a:rPr>
              <a:t>WiFi</a:t>
            </a:r>
            <a:r>
              <a:rPr lang="en-US" altLang="zh-CN" b="1" dirty="0">
                <a:solidFill>
                  <a:schemeClr val="tx1"/>
                </a:solidFill>
              </a:rPr>
              <a:t> + Ethernet </a:t>
            </a:r>
          </a:p>
        </p:txBody>
      </p:sp>
      <p:sp>
        <p:nvSpPr>
          <p:cNvPr id="15" name="矩形: 圆角 26">
            <a:extLst>
              <a:ext uri="{FF2B5EF4-FFF2-40B4-BE49-F238E27FC236}">
                <a16:creationId xmlns:a16="http://schemas.microsoft.com/office/drawing/2014/main" id="{D3F025D6-065A-4BAB-A4FD-FD07A595E589}"/>
              </a:ext>
            </a:extLst>
          </p:cNvPr>
          <p:cNvSpPr/>
          <p:nvPr/>
        </p:nvSpPr>
        <p:spPr>
          <a:xfrm>
            <a:off x="5575608" y="4814416"/>
            <a:ext cx="3667760" cy="112688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</a:rPr>
              <a:t>ARM core----FPGA</a:t>
            </a:r>
          </a:p>
          <a:p>
            <a:r>
              <a:rPr lang="en-US" altLang="zh-CN" b="1" dirty="0" err="1">
                <a:solidFill>
                  <a:schemeClr val="tx1"/>
                </a:solidFill>
              </a:rPr>
              <a:t>AXI</a:t>
            </a:r>
            <a:r>
              <a:rPr lang="en-US" altLang="zh-CN" b="1" dirty="0">
                <a:solidFill>
                  <a:schemeClr val="tx1"/>
                </a:solidFill>
              </a:rPr>
              <a:t> interface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6" name="矩形: 圆角 27">
            <a:extLst>
              <a:ext uri="{FF2B5EF4-FFF2-40B4-BE49-F238E27FC236}">
                <a16:creationId xmlns:a16="http://schemas.microsoft.com/office/drawing/2014/main" id="{67944241-ACA9-42AB-9443-8A53D71CA9E1}"/>
              </a:ext>
            </a:extLst>
          </p:cNvPr>
          <p:cNvSpPr/>
          <p:nvPr/>
        </p:nvSpPr>
        <p:spPr>
          <a:xfrm>
            <a:off x="5584158" y="2854879"/>
            <a:ext cx="3667760" cy="112688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</a:rPr>
              <a:t>Edge detection-Sobel filter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7" name="矩形: 圆角 28">
            <a:extLst>
              <a:ext uri="{FF2B5EF4-FFF2-40B4-BE49-F238E27FC236}">
                <a16:creationId xmlns:a16="http://schemas.microsoft.com/office/drawing/2014/main" id="{273D8742-6368-4974-BF89-1B4CBFDFF135}"/>
              </a:ext>
            </a:extLst>
          </p:cNvPr>
          <p:cNvSpPr/>
          <p:nvPr/>
        </p:nvSpPr>
        <p:spPr>
          <a:xfrm>
            <a:off x="2425823" y="932605"/>
            <a:ext cx="2967169" cy="112688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Receive data</a:t>
            </a:r>
          </a:p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Send result</a:t>
            </a:r>
          </a:p>
        </p:txBody>
      </p:sp>
      <p:sp>
        <p:nvSpPr>
          <p:cNvPr id="18" name="矩形: 圆角 29">
            <a:extLst>
              <a:ext uri="{FF2B5EF4-FFF2-40B4-BE49-F238E27FC236}">
                <a16:creationId xmlns:a16="http://schemas.microsoft.com/office/drawing/2014/main" id="{C836FC27-4219-4E79-95D6-FD69EFFE8E5E}"/>
              </a:ext>
            </a:extLst>
          </p:cNvPr>
          <p:cNvSpPr/>
          <p:nvPr/>
        </p:nvSpPr>
        <p:spPr>
          <a:xfrm>
            <a:off x="5584158" y="918560"/>
            <a:ext cx="3667760" cy="1126881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b="1" dirty="0">
                <a:solidFill>
                  <a:schemeClr val="tx1"/>
                </a:solidFill>
              </a:rPr>
              <a:t>Sobel filter accelerator</a:t>
            </a:r>
            <a:endParaRPr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9" name="文本框 31">
            <a:extLst>
              <a:ext uri="{FF2B5EF4-FFF2-40B4-BE49-F238E27FC236}">
                <a16:creationId xmlns:a16="http://schemas.microsoft.com/office/drawing/2014/main" id="{A129C459-69E6-4D11-8F59-CEA30456EA0F}"/>
              </a:ext>
            </a:extLst>
          </p:cNvPr>
          <p:cNvSpPr txBox="1"/>
          <p:nvPr/>
        </p:nvSpPr>
        <p:spPr>
          <a:xfrm>
            <a:off x="44689" y="3116502"/>
            <a:ext cx="937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Design level</a:t>
            </a:r>
            <a:endParaRPr lang="zh-CN" altLang="en-US" dirty="0"/>
          </a:p>
        </p:txBody>
      </p:sp>
      <p:sp>
        <p:nvSpPr>
          <p:cNvPr id="24" name="右大括号 38">
            <a:extLst>
              <a:ext uri="{FF2B5EF4-FFF2-40B4-BE49-F238E27FC236}">
                <a16:creationId xmlns:a16="http://schemas.microsoft.com/office/drawing/2014/main" id="{AB3E989D-D960-4870-B5D0-86316678C0D3}"/>
              </a:ext>
            </a:extLst>
          </p:cNvPr>
          <p:cNvSpPr/>
          <p:nvPr/>
        </p:nvSpPr>
        <p:spPr>
          <a:xfrm>
            <a:off x="10878594" y="1482001"/>
            <a:ext cx="239375" cy="38719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39">
            <a:extLst>
              <a:ext uri="{FF2B5EF4-FFF2-40B4-BE49-F238E27FC236}">
                <a16:creationId xmlns:a16="http://schemas.microsoft.com/office/drawing/2014/main" id="{D8EAB694-CC7C-4814-BE3C-A79A54F106F7}"/>
              </a:ext>
            </a:extLst>
          </p:cNvPr>
          <p:cNvSpPr txBox="1"/>
          <p:nvPr/>
        </p:nvSpPr>
        <p:spPr>
          <a:xfrm>
            <a:off x="11028761" y="3212992"/>
            <a:ext cx="13388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challenge</a:t>
            </a:r>
            <a:endParaRPr lang="zh-CN" altLang="en-US" b="1" dirty="0"/>
          </a:p>
        </p:txBody>
      </p:sp>
      <p:sp>
        <p:nvSpPr>
          <p:cNvPr id="27" name="箭头: 右 44">
            <a:extLst>
              <a:ext uri="{FF2B5EF4-FFF2-40B4-BE49-F238E27FC236}">
                <a16:creationId xmlns:a16="http://schemas.microsoft.com/office/drawing/2014/main" id="{D0D950B7-A389-4001-A4B7-2FCF05118FC5}"/>
              </a:ext>
            </a:extLst>
          </p:cNvPr>
          <p:cNvSpPr/>
          <p:nvPr/>
        </p:nvSpPr>
        <p:spPr>
          <a:xfrm rot="10800000">
            <a:off x="5325033" y="3682292"/>
            <a:ext cx="305782" cy="16324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箭头: 右 44">
            <a:extLst>
              <a:ext uri="{FF2B5EF4-FFF2-40B4-BE49-F238E27FC236}">
                <a16:creationId xmlns:a16="http://schemas.microsoft.com/office/drawing/2014/main" id="{922A10B3-0D88-4C1C-8F33-A98A47C2653C}"/>
              </a:ext>
            </a:extLst>
          </p:cNvPr>
          <p:cNvSpPr/>
          <p:nvPr/>
        </p:nvSpPr>
        <p:spPr>
          <a:xfrm>
            <a:off x="5325033" y="3123181"/>
            <a:ext cx="305782" cy="16324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箭头: 右 44">
            <a:extLst>
              <a:ext uri="{FF2B5EF4-FFF2-40B4-BE49-F238E27FC236}">
                <a16:creationId xmlns:a16="http://schemas.microsoft.com/office/drawing/2014/main" id="{9B0061C7-FA11-43AF-878D-71144BAA6951}"/>
              </a:ext>
            </a:extLst>
          </p:cNvPr>
          <p:cNvSpPr/>
          <p:nvPr/>
        </p:nvSpPr>
        <p:spPr>
          <a:xfrm rot="10800000">
            <a:off x="5324542" y="1693687"/>
            <a:ext cx="305782" cy="16324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箭头: 右 44">
            <a:extLst>
              <a:ext uri="{FF2B5EF4-FFF2-40B4-BE49-F238E27FC236}">
                <a16:creationId xmlns:a16="http://schemas.microsoft.com/office/drawing/2014/main" id="{6782BF8E-BB07-4512-B6C6-8FE65964F429}"/>
              </a:ext>
            </a:extLst>
          </p:cNvPr>
          <p:cNvSpPr/>
          <p:nvPr/>
        </p:nvSpPr>
        <p:spPr>
          <a:xfrm>
            <a:off x="5324542" y="1134576"/>
            <a:ext cx="305782" cy="16324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24828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74A812-197D-4A4D-BE3C-E268DF16B9C5}"/>
              </a:ext>
            </a:extLst>
          </p:cNvPr>
          <p:cNvSpPr txBox="1"/>
          <p:nvPr/>
        </p:nvSpPr>
        <p:spPr>
          <a:xfrm>
            <a:off x="2804160" y="2644170"/>
            <a:ext cx="658368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885703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F57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E97189A-DA07-F343-AB2A-707C39332610}"/>
              </a:ext>
            </a:extLst>
          </p:cNvPr>
          <p:cNvSpPr/>
          <p:nvPr/>
        </p:nvSpPr>
        <p:spPr>
          <a:xfrm>
            <a:off x="11887200" y="0"/>
            <a:ext cx="304800" cy="5588000"/>
          </a:xfrm>
          <a:prstGeom prst="rect">
            <a:avLst/>
          </a:prstGeom>
          <a:solidFill>
            <a:srgbClr val="EB8F2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768588A-991F-EB46-AED1-EA020E9A309C}"/>
              </a:ext>
            </a:extLst>
          </p:cNvPr>
          <p:cNvSpPr/>
          <p:nvPr/>
        </p:nvSpPr>
        <p:spPr>
          <a:xfrm>
            <a:off x="11887200" y="5588000"/>
            <a:ext cx="304800" cy="1270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1F5603-8E72-F44F-B52E-D2B8F402CED7}"/>
              </a:ext>
            </a:extLst>
          </p:cNvPr>
          <p:cNvSpPr/>
          <p:nvPr/>
        </p:nvSpPr>
        <p:spPr>
          <a:xfrm>
            <a:off x="117642" y="226372"/>
            <a:ext cx="4944533" cy="1464733"/>
          </a:xfrm>
          <a:prstGeom prst="rect">
            <a:avLst/>
          </a:prstGeom>
          <a:solidFill>
            <a:srgbClr val="BF57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B00B6B-58D2-8041-B797-016CE0E7D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1335" y="2555912"/>
            <a:ext cx="4686300" cy="135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748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motiv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663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759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A3CF65C-C8BD-4A79-9564-72D83121B945}"/>
              </a:ext>
            </a:extLst>
          </p:cNvPr>
          <p:cNvSpPr txBox="1">
            <a:spLocks/>
          </p:cNvSpPr>
          <p:nvPr/>
        </p:nvSpPr>
        <p:spPr>
          <a:xfrm>
            <a:off x="3508801" y="73480"/>
            <a:ext cx="9156645" cy="1933544"/>
          </a:xfrm>
          <a:prstGeom prst="rect">
            <a:avLst/>
          </a:prstGeom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5600" b="1" dirty="0"/>
              <a:t>How does </a:t>
            </a:r>
            <a:r>
              <a:rPr lang="en-US" altLang="zh-CN" sz="5600" b="1" dirty="0"/>
              <a:t>your car trace the lane automatically</a:t>
            </a:r>
            <a:r>
              <a:rPr lang="en-US" sz="5600" b="1" dirty="0"/>
              <a:t>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FB480F6-F519-4C8E-94CB-C2AA6ECF5B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6008" y="1933544"/>
            <a:ext cx="8222232" cy="4931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5157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Connector: Elbow 76">
            <a:extLst>
              <a:ext uri="{FF2B5EF4-FFF2-40B4-BE49-F238E27FC236}">
                <a16:creationId xmlns:a16="http://schemas.microsoft.com/office/drawing/2014/main" id="{1CCCBFEA-D9FD-44D1-8F7C-B6A15200A3E3}"/>
              </a:ext>
            </a:extLst>
          </p:cNvPr>
          <p:cNvCxnSpPr>
            <a:cxnSpLocks/>
            <a:stCxn id="24" idx="0"/>
            <a:endCxn id="69" idx="1"/>
          </p:cNvCxnSpPr>
          <p:nvPr/>
        </p:nvCxnSpPr>
        <p:spPr>
          <a:xfrm rot="5400000" flipH="1" flipV="1">
            <a:off x="4894022" y="1666826"/>
            <a:ext cx="359112" cy="1598599"/>
          </a:xfrm>
          <a:prstGeom prst="bentConnector2">
            <a:avLst/>
          </a:prstGeom>
          <a:ln w="25400" cap="flat">
            <a:solidFill>
              <a:srgbClr val="D168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FDFC0B78-B6E0-40A1-9523-293A84A36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79" y="945644"/>
            <a:ext cx="2378032" cy="237803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51A499C-F04A-42CB-9C50-C0A4EE82A69D}"/>
              </a:ext>
            </a:extLst>
          </p:cNvPr>
          <p:cNvCxnSpPr>
            <a:cxnSpLocks/>
            <a:stCxn id="2" idx="2"/>
            <a:endCxn id="64" idx="0"/>
          </p:cNvCxnSpPr>
          <p:nvPr/>
        </p:nvCxnSpPr>
        <p:spPr>
          <a:xfrm flipH="1">
            <a:off x="1522494" y="3323676"/>
            <a:ext cx="1" cy="886784"/>
          </a:xfrm>
          <a:prstGeom prst="straightConnector1">
            <a:avLst/>
          </a:prstGeom>
          <a:ln w="25400" cap="flat">
            <a:solidFill>
              <a:srgbClr val="D168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C642BD17-0B19-4199-9404-AAC877AA5D3B}"/>
              </a:ext>
            </a:extLst>
          </p:cNvPr>
          <p:cNvCxnSpPr>
            <a:cxnSpLocks/>
            <a:stCxn id="24" idx="2"/>
            <a:endCxn id="67" idx="1"/>
          </p:cNvCxnSpPr>
          <p:nvPr/>
        </p:nvCxnSpPr>
        <p:spPr>
          <a:xfrm rot="16200000" flipH="1">
            <a:off x="4981343" y="4391103"/>
            <a:ext cx="184470" cy="1598598"/>
          </a:xfrm>
          <a:prstGeom prst="bentConnector2">
            <a:avLst/>
          </a:prstGeom>
          <a:ln w="25400" cap="flat">
            <a:solidFill>
              <a:srgbClr val="D168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4" name="Picture 63" descr="A picture containing scene, road, outdoor, photo&#10;&#10;Description automatically generated">
            <a:extLst>
              <a:ext uri="{FF2B5EF4-FFF2-40B4-BE49-F238E27FC236}">
                <a16:creationId xmlns:a16="http://schemas.microsoft.com/office/drawing/2014/main" id="{E4AAED13-A78C-4665-81BD-2C5092EC3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478" y="4210460"/>
            <a:ext cx="2378032" cy="2378032"/>
          </a:xfrm>
          <a:prstGeom prst="rect">
            <a:avLst/>
          </a:prstGeom>
        </p:spPr>
      </p:pic>
      <p:pic>
        <p:nvPicPr>
          <p:cNvPr id="67" name="Picture 66" descr="A picture containing train, photo, track, black&#10;&#10;Description automatically generated">
            <a:extLst>
              <a:ext uri="{FF2B5EF4-FFF2-40B4-BE49-F238E27FC236}">
                <a16:creationId xmlns:a16="http://schemas.microsoft.com/office/drawing/2014/main" id="{23783693-001E-4517-86DB-6D79746A2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72877" y="4082413"/>
            <a:ext cx="2400447" cy="2400447"/>
          </a:xfrm>
          <a:prstGeom prst="rect">
            <a:avLst/>
          </a:prstGeom>
        </p:spPr>
      </p:pic>
      <p:pic>
        <p:nvPicPr>
          <p:cNvPr id="69" name="Picture 68" descr="A close up of a road&#10;&#10;Description automatically generated">
            <a:extLst>
              <a:ext uri="{FF2B5EF4-FFF2-40B4-BE49-F238E27FC236}">
                <a16:creationId xmlns:a16="http://schemas.microsoft.com/office/drawing/2014/main" id="{78F7E6F5-DAE6-4ED7-8759-3C3439D1AC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72878" y="1086346"/>
            <a:ext cx="2400446" cy="2400446"/>
          </a:xfrm>
          <a:prstGeom prst="rect">
            <a:avLst/>
          </a:prstGeom>
        </p:spPr>
      </p:pic>
      <p:pic>
        <p:nvPicPr>
          <p:cNvPr id="71" name="Picture 70" descr="A picture containing track, scene, train, road&#10;&#10;Description automatically generated">
            <a:extLst>
              <a:ext uri="{FF2B5EF4-FFF2-40B4-BE49-F238E27FC236}">
                <a16:creationId xmlns:a16="http://schemas.microsoft.com/office/drawing/2014/main" id="{EBB15527-9EA4-4464-8B9C-6D508D19CB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09850" y="2221822"/>
            <a:ext cx="3300203" cy="3300203"/>
          </a:xfrm>
          <a:prstGeom prst="rect">
            <a:avLst/>
          </a:prstGeom>
        </p:spPr>
      </p:pic>
      <p:cxnSp>
        <p:nvCxnSpPr>
          <p:cNvPr id="80" name="Connector: Elbow 79">
            <a:extLst>
              <a:ext uri="{FF2B5EF4-FFF2-40B4-BE49-F238E27FC236}">
                <a16:creationId xmlns:a16="http://schemas.microsoft.com/office/drawing/2014/main" id="{77360E55-58B9-4902-A6E1-4072F5AB6476}"/>
              </a:ext>
            </a:extLst>
          </p:cNvPr>
          <p:cNvCxnSpPr>
            <a:cxnSpLocks/>
            <a:stCxn id="69" idx="3"/>
            <a:endCxn id="71" idx="1"/>
          </p:cNvCxnSpPr>
          <p:nvPr/>
        </p:nvCxnSpPr>
        <p:spPr>
          <a:xfrm>
            <a:off x="8273324" y="2286569"/>
            <a:ext cx="336526" cy="1585355"/>
          </a:xfrm>
          <a:prstGeom prst="bentConnector3">
            <a:avLst>
              <a:gd name="adj1" fmla="val 50000"/>
            </a:avLst>
          </a:prstGeom>
          <a:ln w="25400" cap="flat">
            <a:solidFill>
              <a:srgbClr val="D168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Connector: Elbow 82">
            <a:extLst>
              <a:ext uri="{FF2B5EF4-FFF2-40B4-BE49-F238E27FC236}">
                <a16:creationId xmlns:a16="http://schemas.microsoft.com/office/drawing/2014/main" id="{D2346E8A-1716-4E74-B0AD-9876E3379924}"/>
              </a:ext>
            </a:extLst>
          </p:cNvPr>
          <p:cNvCxnSpPr>
            <a:cxnSpLocks/>
            <a:stCxn id="67" idx="3"/>
            <a:endCxn id="71" idx="1"/>
          </p:cNvCxnSpPr>
          <p:nvPr/>
        </p:nvCxnSpPr>
        <p:spPr>
          <a:xfrm flipV="1">
            <a:off x="8273324" y="3871924"/>
            <a:ext cx="336526" cy="1410713"/>
          </a:xfrm>
          <a:prstGeom prst="bentConnector3">
            <a:avLst>
              <a:gd name="adj1" fmla="val 50000"/>
            </a:avLst>
          </a:prstGeom>
          <a:ln w="25400" cap="flat">
            <a:solidFill>
              <a:srgbClr val="D168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Rectangle 100">
            <a:extLst>
              <a:ext uri="{FF2B5EF4-FFF2-40B4-BE49-F238E27FC236}">
                <a16:creationId xmlns:a16="http://schemas.microsoft.com/office/drawing/2014/main" id="{24095F31-951C-4D6B-898E-3A6E28A3880F}"/>
              </a:ext>
            </a:extLst>
          </p:cNvPr>
          <p:cNvSpPr/>
          <p:nvPr/>
        </p:nvSpPr>
        <p:spPr>
          <a:xfrm>
            <a:off x="18925" y="490725"/>
            <a:ext cx="66260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Lane</a:t>
            </a:r>
            <a:r>
              <a:rPr lang="zh-CN" altLang="en-US" sz="2800" b="1" dirty="0"/>
              <a:t> </a:t>
            </a:r>
            <a:r>
              <a:rPr lang="en-US" altLang="zh-CN" sz="2800" b="1" dirty="0"/>
              <a:t>detection in </a:t>
            </a:r>
            <a:r>
              <a:rPr lang="en-US" sz="2800" b="1" dirty="0"/>
              <a:t>Lane Tracing Assist</a:t>
            </a:r>
            <a:endParaRPr lang="en-US" sz="4000" b="1" dirty="0"/>
          </a:p>
        </p:txBody>
      </p:sp>
      <p:pic>
        <p:nvPicPr>
          <p:cNvPr id="24" name="Picture 23" descr="A sign on the side of a road&#10;&#10;Description automatically generated">
            <a:extLst>
              <a:ext uri="{FF2B5EF4-FFF2-40B4-BE49-F238E27FC236}">
                <a16:creationId xmlns:a16="http://schemas.microsoft.com/office/drawing/2014/main" id="{05ECF80B-B899-415E-BD83-E012367124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48036" y="2645681"/>
            <a:ext cx="2452486" cy="2452486"/>
          </a:xfrm>
          <a:prstGeom prst="rect">
            <a:avLst/>
          </a:prstGeom>
        </p:spPr>
      </p:pic>
      <p:cxnSp>
        <p:nvCxnSpPr>
          <p:cNvPr id="76" name="Connector: Elbow 75">
            <a:extLst>
              <a:ext uri="{FF2B5EF4-FFF2-40B4-BE49-F238E27FC236}">
                <a16:creationId xmlns:a16="http://schemas.microsoft.com/office/drawing/2014/main" id="{A7796F6A-1EC7-4550-A244-9D40851A3740}"/>
              </a:ext>
            </a:extLst>
          </p:cNvPr>
          <p:cNvCxnSpPr>
            <a:cxnSpLocks/>
            <a:stCxn id="64" idx="2"/>
            <a:endCxn id="24" idx="1"/>
          </p:cNvCxnSpPr>
          <p:nvPr/>
        </p:nvCxnSpPr>
        <p:spPr>
          <a:xfrm rot="5400000" flipH="1" flipV="1">
            <a:off x="926981" y="4467437"/>
            <a:ext cx="2716568" cy="1525542"/>
          </a:xfrm>
          <a:prstGeom prst="bentConnector4">
            <a:avLst>
              <a:gd name="adj1" fmla="val -4455"/>
              <a:gd name="adj2" fmla="val 88970"/>
            </a:avLst>
          </a:prstGeom>
          <a:ln w="25400" cap="flat">
            <a:solidFill>
              <a:srgbClr val="D1682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02230252-C518-4C94-8E05-A05226C5D75D}"/>
                  </a:ext>
                </a:extLst>
              </p:cNvPr>
              <p:cNvSpPr/>
              <p:nvPr/>
            </p:nvSpPr>
            <p:spPr>
              <a:xfrm>
                <a:off x="2435466" y="5243580"/>
                <a:ext cx="3677626" cy="109555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𝐆𝐚𝐮𝐬𝐬𝐢𝐚𝐧</m:t>
                      </m:r>
                      <m:r>
                        <a:rPr lang="en-US" b="1" i="0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1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b="1" i="1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1">
                                    <a:latin typeface="Cambria Math" panose="02040503050406030204" pitchFamily="18" charset="0"/>
                                  </a:rPr>
                                  <m:t> 0.0947   </m:t>
                                </m:r>
                                <m:r>
                                  <m:rPr>
                                    <m:nor/>
                                  </m:rPr>
                                  <a:rPr lang="en-US" b="1" i="0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b="1">
                                    <a:latin typeface="Cambria Math" panose="02040503050406030204" pitchFamily="18" charset="0"/>
                                  </a:rPr>
                                  <m:t> 0.118    0.0947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1">
                                    <a:latin typeface="Cambria Math" panose="02040503050406030204" pitchFamily="18" charset="0"/>
                                  </a:rPr>
                                  <m:t> 0.118      0.1</m:t>
                                </m:r>
                                <m:r>
                                  <a:rPr lang="en-US" altLang="zh-CN" b="1" i="0">
                                    <a:latin typeface="Cambria Math" panose="02040503050406030204" pitchFamily="18" charset="0"/>
                                  </a:rPr>
                                  <m:t>𝟒𝟖</m:t>
                                </m:r>
                                <m:r>
                                  <m:rPr>
                                    <m:nor/>
                                  </m:rPr>
                                  <a:rPr lang="en-US" b="1">
                                    <a:latin typeface="Cambria Math" panose="02040503050406030204" pitchFamily="18" charset="0"/>
                                  </a:rPr>
                                  <m:t>   0.118</m:t>
                                </m:r>
                              </m:e>
                            </m:mr>
                            <m:mr>
                              <m:e>
                                <m:r>
                                  <m:rPr>
                                    <m:nor/>
                                  </m:rPr>
                                  <a:rPr lang="en-US" b="1">
                                    <a:latin typeface="Cambria Math" panose="02040503050406030204" pitchFamily="18" charset="0"/>
                                  </a:rPr>
                                  <m:t> 0.0947    0.118  0.0947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b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02230252-C518-4C94-8E05-A05226C5D75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35466" y="5243580"/>
                <a:ext cx="3677626" cy="1095556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741DBCFE-F7DF-4F3E-8B7D-1AB37E803540}"/>
                  </a:ext>
                </a:extLst>
              </p:cNvPr>
              <p:cNvSpPr/>
              <p:nvPr/>
            </p:nvSpPr>
            <p:spPr>
              <a:xfrm>
                <a:off x="8288253" y="5517985"/>
                <a:ext cx="2809912" cy="137890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𝑠𝑜𝑏𝑒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−1    0    1</m:t>
                              </m:r>
                            </m:e>
                          </m:m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−2    0   −2</m:t>
                              </m:r>
                            </m:e>
                          </m:m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−1    0   −1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gradient computation in horizontal direction</a:t>
                </a:r>
              </a:p>
            </p:txBody>
          </p:sp>
        </mc:Choice>
        <mc:Fallback xmlns="">
          <p:sp>
            <p:nvSpPr>
              <p:cNvPr id="84" name="Rectangle 83">
                <a:extLst>
                  <a:ext uri="{FF2B5EF4-FFF2-40B4-BE49-F238E27FC236}">
                    <a16:creationId xmlns:a16="http://schemas.microsoft.com/office/drawing/2014/main" id="{741DBCFE-F7DF-4F3E-8B7D-1AB37E80354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88253" y="5517985"/>
                <a:ext cx="2809912" cy="1378904"/>
              </a:xfrm>
              <a:prstGeom prst="rect">
                <a:avLst/>
              </a:prstGeom>
              <a:blipFill>
                <a:blip r:embed="rId9"/>
                <a:stretch>
                  <a:fillRect l="-1952" b="-61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D9E4AFCA-4A99-4B04-B065-8AACFE258C56}"/>
                  </a:ext>
                </a:extLst>
              </p:cNvPr>
              <p:cNvSpPr/>
              <p:nvPr/>
            </p:nvSpPr>
            <p:spPr>
              <a:xfrm>
                <a:off x="8273324" y="846958"/>
                <a:ext cx="2700369" cy="137723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𝑠𝑜𝑏𝑒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plcHide m:val="on"/>
                            <m:mcs>
                              <m:mc>
                                <m:mcPr>
                                  <m:count m:val="1"/>
                                  <m:mcJc m:val="center"/>
                                </m:mcPr>
                              </m:mc>
                            </m:mcs>
                            <m:ctrlPr>
                              <a:rPr lang="en-US" i="1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 1    2    1</m:t>
                              </m:r>
                            </m:e>
                          </m:m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 0    0    0</m:t>
                              </m:r>
                            </m:e>
                          </m:mr>
                          <m:mr>
                            <m:e>
                              <m:r>
                                <m:rPr>
                                  <m:nor/>
                                </m:rPr>
                                <a:rPr lang="en-US" i="1">
                                  <a:latin typeface="Cambria Math" panose="02040503050406030204" pitchFamily="18" charset="0"/>
                                </a:rPr>
                                <m:t>−1   −2   −1</m:t>
                              </m:r>
                            </m:e>
                          </m:mr>
                        </m:m>
                      </m:e>
                    </m:d>
                  </m:oMath>
                </a14:m>
                <a:r>
                  <a:rPr lang="en-US" dirty="0"/>
                  <a:t> </a:t>
                </a:r>
              </a:p>
              <a:p>
                <a:r>
                  <a:rPr lang="en-US" dirty="0"/>
                  <a:t>gradient computation in vertical direction</a:t>
                </a:r>
              </a:p>
            </p:txBody>
          </p:sp>
        </mc:Choice>
        <mc:Fallback xmlns="">
          <p:sp>
            <p:nvSpPr>
              <p:cNvPr id="87" name="Rectangle 86">
                <a:extLst>
                  <a:ext uri="{FF2B5EF4-FFF2-40B4-BE49-F238E27FC236}">
                    <a16:creationId xmlns:a16="http://schemas.microsoft.com/office/drawing/2014/main" id="{D9E4AFCA-4A99-4B04-B065-8AACFE258C5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273324" y="846958"/>
                <a:ext cx="2700369" cy="1377237"/>
              </a:xfrm>
              <a:prstGeom prst="rect">
                <a:avLst/>
              </a:prstGeom>
              <a:blipFill>
                <a:blip r:embed="rId10"/>
                <a:stretch>
                  <a:fillRect l="-1806" b="-619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5A0417C-2A0D-4632-842A-7ABDDE927FE4}"/>
                  </a:ext>
                </a:extLst>
              </p:cNvPr>
              <p:cNvSpPr/>
              <p:nvPr/>
            </p:nvSpPr>
            <p:spPr>
              <a:xfrm>
                <a:off x="-138340" y="3436082"/>
                <a:ext cx="3211386" cy="64633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1" i="1" smtClean="0">
                          <a:latin typeface="Cambria Math" panose="02040503050406030204" pitchFamily="18" charset="0"/>
                        </a:rPr>
                        <m:t>𝑮𝒓𝒂𝒚</m:t>
                      </m:r>
                      <m:r>
                        <a:rPr lang="pt-BR" b="1" i="1" smtClean="0"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b="1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b="1" i="1">
                          <a:latin typeface="Cambria Math" panose="02040503050406030204" pitchFamily="18" charset="0"/>
                        </a:rPr>
                        <m:t>𝑹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altLang="zh-CN" b="1" i="1" smtClean="0">
                          <a:latin typeface="Cambria Math" panose="02040503050406030204" pitchFamily="18" charset="0"/>
                        </a:rPr>
                        <m:t>𝟑</m:t>
                      </m:r>
                      <m:r>
                        <a:rPr lang="en-US" altLang="zh-CN" b="1" i="1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𝑮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𝟓𝟗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𝑩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𝟎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pt-BR" b="1" i="1">
                          <a:latin typeface="Cambria Math" panose="02040503050406030204" pitchFamily="18" charset="0"/>
                        </a:rPr>
                        <m:t>𝟏𝟏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75A0417C-2A0D-4632-842A-7ABDDE927FE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138340" y="3436082"/>
                <a:ext cx="3211386" cy="646331"/>
              </a:xfrm>
              <a:prstGeom prst="rect">
                <a:avLst/>
              </a:prstGeom>
              <a:blipFill>
                <a:blip r:embed="rId11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978018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0149116-568E-4DB4-BE8C-835296E66F9C}"/>
              </a:ext>
            </a:extLst>
          </p:cNvPr>
          <p:cNvSpPr/>
          <p:nvPr/>
        </p:nvSpPr>
        <p:spPr>
          <a:xfrm>
            <a:off x="18925" y="490725"/>
            <a:ext cx="739497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Bottleneck analysis in SW implementation</a:t>
            </a:r>
            <a:endParaRPr lang="en-US" sz="4000" b="1" dirty="0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976ED3EF-EC40-4001-B9EC-8ADDA0EA55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5391120"/>
              </p:ext>
            </p:extLst>
          </p:nvPr>
        </p:nvGraphicFramePr>
        <p:xfrm>
          <a:off x="2837249" y="2860697"/>
          <a:ext cx="6221410" cy="3551464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637065">
                  <a:extLst>
                    <a:ext uri="{9D8B030D-6E8A-4147-A177-3AD203B41FA5}">
                      <a16:colId xmlns:a16="http://schemas.microsoft.com/office/drawing/2014/main" val="1419168340"/>
                    </a:ext>
                  </a:extLst>
                </a:gridCol>
                <a:gridCol w="1931605">
                  <a:extLst>
                    <a:ext uri="{9D8B030D-6E8A-4147-A177-3AD203B41FA5}">
                      <a16:colId xmlns:a16="http://schemas.microsoft.com/office/drawing/2014/main" val="1119360739"/>
                    </a:ext>
                  </a:extLst>
                </a:gridCol>
                <a:gridCol w="1652740">
                  <a:extLst>
                    <a:ext uri="{9D8B030D-6E8A-4147-A177-3AD203B41FA5}">
                      <a16:colId xmlns:a16="http://schemas.microsoft.com/office/drawing/2014/main" val="1013561054"/>
                    </a:ext>
                  </a:extLst>
                </a:gridCol>
              </a:tblGrid>
              <a:tr h="443933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Processing stage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Time (</a:t>
                      </a:r>
                      <a:r>
                        <a:rPr lang="en-US" sz="2000" dirty="0" err="1">
                          <a:solidFill>
                            <a:schemeClr val="tx1"/>
                          </a:solidFill>
                        </a:rPr>
                        <a:t>ms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Percentage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6551992"/>
                  </a:ext>
                </a:extLst>
              </a:tr>
              <a:tr h="443933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Gray 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64.8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10%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5074632"/>
                  </a:ext>
                </a:extLst>
              </a:tr>
              <a:tr h="443933">
                <a:tc>
                  <a:txBody>
                    <a:bodyPr/>
                    <a:lstStyle/>
                    <a:p>
                      <a:r>
                        <a:rPr lang="en-US" sz="2000" dirty="0" err="1">
                          <a:solidFill>
                            <a:schemeClr val="tx1"/>
                          </a:solidFill>
                        </a:rPr>
                        <a:t>gaussianBlur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118.3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20%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7039300"/>
                  </a:ext>
                </a:extLst>
              </a:tr>
              <a:tr h="443933">
                <a:tc>
                  <a:txBody>
                    <a:bodyPr/>
                    <a:lstStyle/>
                    <a:p>
                      <a:r>
                        <a:rPr lang="en-US" sz="2000" dirty="0" err="1">
                          <a:solidFill>
                            <a:schemeClr val="tx1"/>
                          </a:solidFill>
                        </a:rPr>
                        <a:t>Sobel_x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152.2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26%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0043855"/>
                  </a:ext>
                </a:extLst>
              </a:tr>
              <a:tr h="443933">
                <a:tc>
                  <a:txBody>
                    <a:bodyPr/>
                    <a:lstStyle/>
                    <a:p>
                      <a:r>
                        <a:rPr lang="en-US" sz="2000" dirty="0" err="1">
                          <a:solidFill>
                            <a:schemeClr val="tx1"/>
                          </a:solidFill>
                        </a:rPr>
                        <a:t>Sobel_y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152.2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26%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2760721"/>
                  </a:ext>
                </a:extLst>
              </a:tr>
              <a:tr h="443933">
                <a:tc>
                  <a:txBody>
                    <a:bodyPr/>
                    <a:lstStyle/>
                    <a:p>
                      <a:r>
                        <a:rPr lang="en-US" sz="2000" dirty="0" err="1">
                          <a:solidFill>
                            <a:schemeClr val="tx1"/>
                          </a:solidFill>
                        </a:rPr>
                        <a:t>addWeighted</a:t>
                      </a:r>
                      <a:endParaRPr lang="en-US" sz="2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18.3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9987473"/>
                  </a:ext>
                </a:extLst>
              </a:tr>
              <a:tr h="443933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Others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89.3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15%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91425"/>
                  </a:ext>
                </a:extLst>
              </a:tr>
              <a:tr h="443933"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595.2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solidFill>
                            <a:schemeClr val="tx1"/>
                          </a:solidFill>
                        </a:rPr>
                        <a:t>100%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179940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6A49AB5-DB72-434B-BE3F-98CEC33AA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3839" y="1419667"/>
            <a:ext cx="8264321" cy="83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877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77E22-55B2-485C-8F23-FB5B3B6C2B1A}"/>
              </a:ext>
            </a:extLst>
          </p:cNvPr>
          <p:cNvSpPr txBox="1">
            <a:spLocks/>
          </p:cNvSpPr>
          <p:nvPr/>
        </p:nvSpPr>
        <p:spPr>
          <a:xfrm>
            <a:off x="4340994" y="1524561"/>
            <a:ext cx="7534392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8800" b="1" dirty="0"/>
              <a:t>SOLUTIONS?</a:t>
            </a:r>
          </a:p>
        </p:txBody>
      </p:sp>
    </p:spTree>
    <p:extLst>
      <p:ext uri="{BB962C8B-B14F-4D97-AF65-F5344CB8AC3E}">
        <p14:creationId xmlns:p14="http://schemas.microsoft.com/office/powerpoint/2010/main" val="2266990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ED81DF6-A9B3-4AF6-BFF8-CB744ECC9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817" y="1129470"/>
            <a:ext cx="11056205" cy="54375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90194E5-890D-47FB-A314-CBBA8E86B09A}"/>
              </a:ext>
            </a:extLst>
          </p:cNvPr>
          <p:cNvSpPr/>
          <p:nvPr/>
        </p:nvSpPr>
        <p:spPr>
          <a:xfrm>
            <a:off x="106011" y="449496"/>
            <a:ext cx="270138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Overall Design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769680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46E690B-CE13-4654-9F33-D055F1761E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325" y="1078232"/>
            <a:ext cx="11167350" cy="5306786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90194E5-890D-47FB-A314-CBBA8E86B09A}"/>
              </a:ext>
            </a:extLst>
          </p:cNvPr>
          <p:cNvSpPr/>
          <p:nvPr/>
        </p:nvSpPr>
        <p:spPr>
          <a:xfrm>
            <a:off x="106011" y="517534"/>
            <a:ext cx="290015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Communication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2828980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90194E5-890D-47FB-A314-CBBA8E86B09A}"/>
              </a:ext>
            </a:extLst>
          </p:cNvPr>
          <p:cNvSpPr/>
          <p:nvPr/>
        </p:nvSpPr>
        <p:spPr>
          <a:xfrm>
            <a:off x="0" y="613263"/>
            <a:ext cx="3405593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Off-Chip On-Chip Data Transmission</a:t>
            </a:r>
            <a:endParaRPr lang="en-US" sz="4000" b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6965" y="543245"/>
            <a:ext cx="7822750" cy="378184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B3A1568-0A8D-49AB-89C0-8420F4F9A3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753" y="4395105"/>
            <a:ext cx="8119173" cy="210937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62B2DDA-0AF4-4C46-BF40-E9F4E969BF6C}"/>
              </a:ext>
            </a:extLst>
          </p:cNvPr>
          <p:cNvSpPr/>
          <p:nvPr/>
        </p:nvSpPr>
        <p:spPr>
          <a:xfrm>
            <a:off x="209904" y="4710860"/>
            <a:ext cx="215677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AXI-Stream Interface</a:t>
            </a:r>
            <a:endParaRPr lang="en-US" sz="4000" b="1" dirty="0"/>
          </a:p>
        </p:txBody>
      </p:sp>
    </p:spTree>
    <p:extLst>
      <p:ext uri="{BB962C8B-B14F-4D97-AF65-F5344CB8AC3E}">
        <p14:creationId xmlns:p14="http://schemas.microsoft.com/office/powerpoint/2010/main" val="7182009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T ENGR">
      <a:dk1>
        <a:srgbClr val="1E262E"/>
      </a:dk1>
      <a:lt1>
        <a:srgbClr val="FFFFFF"/>
      </a:lt1>
      <a:dk2>
        <a:srgbClr val="D16828"/>
      </a:dk2>
      <a:lt2>
        <a:srgbClr val="EAEAEA"/>
      </a:lt2>
      <a:accent1>
        <a:srgbClr val="D16828"/>
      </a:accent1>
      <a:accent2>
        <a:srgbClr val="1E262E"/>
      </a:accent2>
      <a:accent3>
        <a:srgbClr val="9B948B"/>
      </a:accent3>
      <a:accent4>
        <a:srgbClr val="FDD832"/>
      </a:accent4>
      <a:accent5>
        <a:srgbClr val="98A7AB"/>
      </a:accent5>
      <a:accent6>
        <a:srgbClr val="CBDCCD"/>
      </a:accent6>
      <a:hlink>
        <a:srgbClr val="D16828"/>
      </a:hlink>
      <a:folHlink>
        <a:srgbClr val="00627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DB40B6DFA8E1B4C935009DB0877273D" ma:contentTypeVersion="2" ma:contentTypeDescription="Create a new document." ma:contentTypeScope="" ma:versionID="040aaeedc24c8e8e36d41d0cb50c6abb">
  <xsd:schema xmlns:xsd="http://www.w3.org/2001/XMLSchema" xmlns:xs="http://www.w3.org/2001/XMLSchema" xmlns:p="http://schemas.microsoft.com/office/2006/metadata/properties" xmlns:ns3="e1a75ac3-88a2-43f6-b036-ca906724b841" targetNamespace="http://schemas.microsoft.com/office/2006/metadata/properties" ma:root="true" ma:fieldsID="165d332d9a4276417b5d2c374ef41499" ns3:_="">
    <xsd:import namespace="e1a75ac3-88a2-43f6-b036-ca906724b84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75ac3-88a2-43f6-b036-ca906724b84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280F8F-A08C-43FD-B488-3AF03AB90923}">
  <ds:schemaRefs>
    <ds:schemaRef ds:uri="http://purl.org/dc/dcmitype/"/>
    <ds:schemaRef ds:uri="http://schemas.microsoft.com/office/infopath/2007/PartnerControls"/>
    <ds:schemaRef ds:uri="http://www.w3.org/XML/1998/namespace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e1a75ac3-88a2-43f6-b036-ca906724b841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9E87F086-5140-4750-95C0-0FEB004CF6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75ac3-88a2-43f6-b036-ca906724b84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A23BFAEB-7387-4201-9216-34A51E1A00F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1491</TotalTime>
  <Words>345</Words>
  <Application>Microsoft Office PowerPoint</Application>
  <PresentationFormat>Widescreen</PresentationFormat>
  <Paragraphs>215</Paragraphs>
  <Slides>17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Arial Black</vt:lpstr>
      <vt:lpstr>Calibri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guihong li</dc:creator>
  <cp:lastModifiedBy>guihong li</cp:lastModifiedBy>
  <cp:revision>78</cp:revision>
  <dcterms:created xsi:type="dcterms:W3CDTF">2019-12-15T17:09:01Z</dcterms:created>
  <dcterms:modified xsi:type="dcterms:W3CDTF">2019-12-19T02:32:27Z</dcterms:modified>
</cp:coreProperties>
</file>